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62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9" r:id="rId19"/>
    <p:sldId id="290" r:id="rId20"/>
    <p:sldId id="291" r:id="rId21"/>
    <p:sldId id="272" r:id="rId22"/>
    <p:sldId id="275" r:id="rId23"/>
    <p:sldId id="273" r:id="rId24"/>
    <p:sldId id="276" r:id="rId25"/>
    <p:sldId id="274" r:id="rId26"/>
    <p:sldId id="277" r:id="rId27"/>
    <p:sldId id="280" r:id="rId28"/>
    <p:sldId id="281" r:id="rId29"/>
    <p:sldId id="278" r:id="rId30"/>
    <p:sldId id="282" r:id="rId31"/>
    <p:sldId id="279" r:id="rId32"/>
    <p:sldId id="285" r:id="rId33"/>
    <p:sldId id="283" r:id="rId34"/>
    <p:sldId id="286" r:id="rId35"/>
    <p:sldId id="287" r:id="rId36"/>
    <p:sldId id="288" r:id="rId37"/>
    <p:sldId id="295" r:id="rId3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1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00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5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4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1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8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49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0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66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3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33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50B46-DA2F-42D3-A1C4-ACD6F85764D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2DABD-550D-4F6A-A03D-138736A060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91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Ditch No. 2149</a:t>
            </a:r>
            <a:br>
              <a:rPr lang="en-US" dirty="0" smtClean="0"/>
            </a:br>
            <a:r>
              <a:rPr lang="en-US" dirty="0" smtClean="0"/>
              <a:t>Melody Lane Storm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Single County Ditch Petition</a:t>
            </a:r>
          </a:p>
          <a:p>
            <a:r>
              <a:rPr lang="en-US" dirty="0" smtClean="0"/>
              <a:t>Village of Delta, Ohio</a:t>
            </a:r>
          </a:p>
          <a:p>
            <a:r>
              <a:rPr lang="en-US" dirty="0" smtClean="0"/>
              <a:t>November 22,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8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0686" y="5319346"/>
            <a:ext cx="3903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</a:t>
            </a:r>
            <a:r>
              <a:rPr lang="en-US" sz="2800" dirty="0" smtClean="0">
                <a:solidFill>
                  <a:srgbClr val="FFFF66"/>
                </a:solidFill>
              </a:rPr>
              <a:t>Holly </a:t>
            </a:r>
            <a:r>
              <a:rPr lang="en-US" sz="2800" dirty="0">
                <a:solidFill>
                  <a:srgbClr val="FFFF66"/>
                </a:solidFill>
              </a:rPr>
              <a:t>St. </a:t>
            </a:r>
            <a:r>
              <a:rPr lang="en-US" sz="2800" dirty="0" smtClean="0">
                <a:solidFill>
                  <a:srgbClr val="FFFF66"/>
                </a:solidFill>
              </a:rPr>
              <a:t>– 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Upstream </a:t>
            </a:r>
            <a:r>
              <a:rPr lang="en-US" sz="2800" dirty="0">
                <a:solidFill>
                  <a:srgbClr val="FFFF66"/>
                </a:solidFill>
              </a:rPr>
              <a:t>to the West</a:t>
            </a:r>
          </a:p>
        </p:txBody>
      </p:sp>
    </p:spTree>
    <p:extLst>
      <p:ext uri="{BB962C8B-B14F-4D97-AF65-F5344CB8AC3E}">
        <p14:creationId xmlns:p14="http://schemas.microsoft.com/office/powerpoint/2010/main" val="70555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930" y="5284178"/>
            <a:ext cx="4123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</a:t>
            </a:r>
            <a:r>
              <a:rPr lang="en-US" sz="2800" dirty="0" smtClean="0">
                <a:solidFill>
                  <a:srgbClr val="FFFF66"/>
                </a:solidFill>
              </a:rPr>
              <a:t>Holly Lane – 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Upstream </a:t>
            </a:r>
            <a:r>
              <a:rPr lang="en-US" sz="2800" dirty="0">
                <a:solidFill>
                  <a:srgbClr val="FFFF66"/>
                </a:solidFill>
              </a:rPr>
              <a:t>to the </a:t>
            </a:r>
            <a:r>
              <a:rPr lang="en-US" sz="2800" dirty="0" smtClean="0">
                <a:solidFill>
                  <a:srgbClr val="FFFF66"/>
                </a:solidFill>
              </a:rPr>
              <a:t>North</a:t>
            </a:r>
            <a:endParaRPr lang="en-US" sz="2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04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4985" y="5178669"/>
            <a:ext cx="3683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</a:t>
            </a:r>
            <a:r>
              <a:rPr lang="en-US" sz="2800" dirty="0" smtClean="0">
                <a:solidFill>
                  <a:srgbClr val="FFFF66"/>
                </a:solidFill>
              </a:rPr>
              <a:t>Holly Lane – 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Downstream </a:t>
            </a:r>
            <a:r>
              <a:rPr lang="en-US" sz="2800" dirty="0">
                <a:solidFill>
                  <a:srgbClr val="FFFF66"/>
                </a:solidFill>
              </a:rPr>
              <a:t>to the East</a:t>
            </a:r>
          </a:p>
        </p:txBody>
      </p:sp>
    </p:spTree>
    <p:extLst>
      <p:ext uri="{BB962C8B-B14F-4D97-AF65-F5344CB8AC3E}">
        <p14:creationId xmlns:p14="http://schemas.microsoft.com/office/powerpoint/2010/main" val="4212837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5707" y="5389684"/>
            <a:ext cx="6400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</a:t>
            </a:r>
            <a:r>
              <a:rPr lang="en-US" sz="2800" dirty="0" smtClean="0">
                <a:solidFill>
                  <a:srgbClr val="FFFF66"/>
                </a:solidFill>
              </a:rPr>
              <a:t>Melody Lane </a:t>
            </a:r>
            <a:r>
              <a:rPr lang="en-US" sz="2800" dirty="0">
                <a:solidFill>
                  <a:srgbClr val="FFFF66"/>
                </a:solidFill>
              </a:rPr>
              <a:t>– </a:t>
            </a:r>
            <a:endParaRPr lang="en-US" sz="2800" dirty="0" smtClean="0">
              <a:solidFill>
                <a:srgbClr val="FFFF66"/>
              </a:solidFill>
            </a:endParaRPr>
          </a:p>
          <a:p>
            <a:r>
              <a:rPr lang="en-US" sz="2800" dirty="0" smtClean="0">
                <a:solidFill>
                  <a:srgbClr val="FFFF66"/>
                </a:solidFill>
              </a:rPr>
              <a:t>No embankment </a:t>
            </a:r>
            <a:r>
              <a:rPr lang="en-US" sz="2800" dirty="0">
                <a:solidFill>
                  <a:srgbClr val="FFFF66"/>
                </a:solidFill>
              </a:rPr>
              <a:t>at the end of the street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4552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3054" y="5222631"/>
            <a:ext cx="4422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Melody Lane – 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Upstream to the West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816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3585" y="5055577"/>
            <a:ext cx="402180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Melody Lane – </a:t>
            </a:r>
          </a:p>
          <a:p>
            <a:r>
              <a:rPr lang="en-US" sz="2800" dirty="0">
                <a:solidFill>
                  <a:srgbClr val="FFFF66"/>
                </a:solidFill>
              </a:rPr>
              <a:t>Upstream to the </a:t>
            </a:r>
            <a:r>
              <a:rPr lang="en-US" sz="2800" dirty="0" smtClean="0">
                <a:solidFill>
                  <a:srgbClr val="FFFF66"/>
                </a:solidFill>
              </a:rPr>
              <a:t>North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37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8793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3586" y="5292970"/>
            <a:ext cx="39832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Melody Lane – 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Downstream </a:t>
            </a:r>
            <a:r>
              <a:rPr lang="en-US" sz="2800" dirty="0">
                <a:solidFill>
                  <a:srgbClr val="FFFF66"/>
                </a:solidFill>
              </a:rPr>
              <a:t>to the </a:t>
            </a:r>
            <a:r>
              <a:rPr lang="en-US" sz="2800" dirty="0" smtClean="0">
                <a:solidFill>
                  <a:srgbClr val="FFFF66"/>
                </a:solidFill>
              </a:rPr>
              <a:t>East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1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1731" y="5037992"/>
            <a:ext cx="90091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Melody Lane – </a:t>
            </a:r>
          </a:p>
          <a:p>
            <a:r>
              <a:rPr lang="en-US" sz="2800" dirty="0">
                <a:solidFill>
                  <a:srgbClr val="FFFF66"/>
                </a:solidFill>
              </a:rPr>
              <a:t>Downstream to the </a:t>
            </a:r>
            <a:r>
              <a:rPr lang="en-US" sz="2800" dirty="0" smtClean="0">
                <a:solidFill>
                  <a:srgbClr val="FFFF66"/>
                </a:solidFill>
              </a:rPr>
              <a:t>South down Melody Lane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16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216" y="4914900"/>
            <a:ext cx="583685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66"/>
                </a:solidFill>
              </a:rPr>
              <a:t>South end Melody </a:t>
            </a:r>
            <a:r>
              <a:rPr lang="en-US" sz="2800" dirty="0">
                <a:solidFill>
                  <a:srgbClr val="FFFF66"/>
                </a:solidFill>
              </a:rPr>
              <a:t>Lane – 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At Eastwood Drive and H.S. Parking Lot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14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8462" y="5521569"/>
            <a:ext cx="4447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Delta High School Parking Lot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20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0299" y="-1419308"/>
            <a:ext cx="6607536" cy="965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4676" y="1521070"/>
            <a:ext cx="4533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Catch Basin in H.S. Parking Lot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Outlets East to Fewless Creek along Taylor Street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48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7592" y="3429000"/>
            <a:ext cx="46076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Rear of Lots between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Melody Lane and Taylor Street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Subject to occasional flooding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70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4408" y="4879731"/>
            <a:ext cx="4944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Taylor Street at the Village Limits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90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062" y="4888524"/>
            <a:ext cx="3396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Taylor Street –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Upstream to the West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69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4646" y="4958862"/>
            <a:ext cx="339631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Taylor Street –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Upstream to the West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8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8608" y="4563207"/>
            <a:ext cx="46193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Taylor Street/County Road 7 –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Upstream to the 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29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2231" y="4572000"/>
            <a:ext cx="35100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West side Taylor Street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Looking downstream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27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3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931" y="4888523"/>
            <a:ext cx="521630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Catch Basin west side Taylor Street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Existing Surface Water Outlet</a:t>
            </a:r>
            <a:endParaRPr lang="en-US" sz="28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84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0300" y="5169877"/>
            <a:ext cx="351000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West side Taylor Street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Looking </a:t>
            </a:r>
            <a:r>
              <a:rPr lang="en-US" sz="2800" dirty="0" smtClean="0">
                <a:solidFill>
                  <a:srgbClr val="FFFF00"/>
                </a:solidFill>
              </a:rPr>
              <a:t>upstream</a:t>
            </a:r>
            <a:endParaRPr lang="en-US" sz="28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426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4984" y="4615961"/>
            <a:ext cx="32346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Taylor </a:t>
            </a:r>
            <a:r>
              <a:rPr lang="en-US" sz="2800" dirty="0">
                <a:solidFill>
                  <a:srgbClr val="FFFF00"/>
                </a:solidFill>
              </a:rPr>
              <a:t>Street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Looking </a:t>
            </a:r>
            <a:r>
              <a:rPr lang="en-US" sz="2800" dirty="0" smtClean="0">
                <a:solidFill>
                  <a:srgbClr val="FFFF00"/>
                </a:solidFill>
              </a:rPr>
              <a:t>downstream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3419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9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8493" y="562043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Harvest </a:t>
            </a:r>
            <a:r>
              <a:rPr lang="en-US" sz="2800" dirty="0" smtClean="0">
                <a:solidFill>
                  <a:srgbClr val="FFFF66"/>
                </a:solidFill>
              </a:rPr>
              <a:t>Lane </a:t>
            </a:r>
            <a:r>
              <a:rPr lang="en-US" sz="2800" dirty="0">
                <a:solidFill>
                  <a:srgbClr val="FFFF66"/>
                </a:solidFill>
              </a:rPr>
              <a:t>– </a:t>
            </a:r>
            <a:endParaRPr lang="en-US" sz="2800" dirty="0" smtClean="0">
              <a:solidFill>
                <a:srgbClr val="FFFF66"/>
              </a:solidFill>
            </a:endParaRPr>
          </a:p>
          <a:p>
            <a:r>
              <a:rPr lang="en-US" sz="2800" dirty="0" smtClean="0">
                <a:solidFill>
                  <a:srgbClr val="FFFF66"/>
                </a:solidFill>
              </a:rPr>
              <a:t>Embankment at the end of the street</a:t>
            </a:r>
            <a:endParaRPr lang="en-US" sz="2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35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4454" y="4818185"/>
            <a:ext cx="43719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Taylor </a:t>
            </a:r>
            <a:r>
              <a:rPr lang="en-US" sz="2400" dirty="0" smtClean="0">
                <a:solidFill>
                  <a:srgbClr val="FFFF00"/>
                </a:solidFill>
              </a:rPr>
              <a:t>Street -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Looking </a:t>
            </a:r>
            <a:r>
              <a:rPr lang="en-US" sz="2400" dirty="0" smtClean="0">
                <a:solidFill>
                  <a:srgbClr val="FFFF00"/>
                </a:solidFill>
              </a:rPr>
              <a:t>upstream from Eastwood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47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661" y="4642338"/>
            <a:ext cx="33664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East </a:t>
            </a:r>
            <a:r>
              <a:rPr lang="en-US" sz="2800" dirty="0">
                <a:solidFill>
                  <a:srgbClr val="FFFF00"/>
                </a:solidFill>
              </a:rPr>
              <a:t>side Taylor Street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Looking downstream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71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0346" y="4765431"/>
            <a:ext cx="33664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East side Taylor Street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Looking </a:t>
            </a:r>
            <a:r>
              <a:rPr lang="en-US" sz="2800" dirty="0" smtClean="0">
                <a:solidFill>
                  <a:srgbClr val="FFFF00"/>
                </a:solidFill>
              </a:rPr>
              <a:t>upstream</a:t>
            </a:r>
            <a:endParaRPr lang="en-US" sz="28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254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6046" y="4800600"/>
            <a:ext cx="570303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East side Taylor Street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Looking </a:t>
            </a:r>
            <a:r>
              <a:rPr lang="en-US" sz="2800" dirty="0" smtClean="0">
                <a:solidFill>
                  <a:srgbClr val="FFFF00"/>
                </a:solidFill>
              </a:rPr>
              <a:t>upstream from Fewless Creek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058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9477" y="4870938"/>
            <a:ext cx="51156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Inlet (East End) Fewless Creek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Box Culvert east side Taylor Street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66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4308" y="4906108"/>
            <a:ext cx="5392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Over Box Culvert east side Taylor St.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Looking downstream to the South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01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6914" y="4510454"/>
            <a:ext cx="5292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Outlet (South End) Fewless Creek Box Culvert east side Taylor Street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91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0299" y="-1419308"/>
            <a:ext cx="6607536" cy="965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0184" y="5473087"/>
            <a:ext cx="5879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66"/>
                </a:solidFill>
              </a:rPr>
              <a:t>North end Harvest Lane –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Upstream to the West</a:t>
            </a:r>
            <a:endParaRPr lang="en-US" sz="2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7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33242" y="5398450"/>
            <a:ext cx="6674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Harvest </a:t>
            </a:r>
            <a:r>
              <a:rPr lang="en-US" sz="2800" dirty="0" smtClean="0">
                <a:solidFill>
                  <a:srgbClr val="FFFF66"/>
                </a:solidFill>
              </a:rPr>
              <a:t>Lane – 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Upstream </a:t>
            </a:r>
            <a:r>
              <a:rPr lang="en-US" sz="2800" dirty="0">
                <a:solidFill>
                  <a:srgbClr val="FFFF66"/>
                </a:solidFill>
              </a:rPr>
              <a:t>to </a:t>
            </a:r>
            <a:r>
              <a:rPr lang="en-US" sz="2800" dirty="0" smtClean="0">
                <a:solidFill>
                  <a:srgbClr val="FFFF66"/>
                </a:solidFill>
              </a:rPr>
              <a:t>the Northwest</a:t>
            </a:r>
            <a:endParaRPr lang="en-US" sz="2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3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16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8456" y="5451203"/>
            <a:ext cx="64282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Harvest </a:t>
            </a:r>
            <a:r>
              <a:rPr lang="en-US" sz="2800" dirty="0" smtClean="0">
                <a:solidFill>
                  <a:srgbClr val="FFFF66"/>
                </a:solidFill>
              </a:rPr>
              <a:t>Lane –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Upstream </a:t>
            </a:r>
            <a:r>
              <a:rPr lang="en-US" sz="2800" dirty="0">
                <a:solidFill>
                  <a:srgbClr val="FFFF66"/>
                </a:solidFill>
              </a:rPr>
              <a:t>to </a:t>
            </a:r>
            <a:r>
              <a:rPr lang="en-US" sz="2800" dirty="0" smtClean="0">
                <a:solidFill>
                  <a:srgbClr val="FFFF66"/>
                </a:solidFill>
              </a:rPr>
              <a:t>the Northeast</a:t>
            </a:r>
            <a:endParaRPr lang="en-US" sz="2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7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38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3433" y="5328112"/>
            <a:ext cx="4748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Harvest </a:t>
            </a:r>
            <a:r>
              <a:rPr lang="en-US" sz="2800" dirty="0" smtClean="0">
                <a:solidFill>
                  <a:srgbClr val="FFFF66"/>
                </a:solidFill>
              </a:rPr>
              <a:t>Lane – 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Downstream </a:t>
            </a:r>
            <a:r>
              <a:rPr lang="en-US" sz="2800" dirty="0">
                <a:solidFill>
                  <a:srgbClr val="FFFF66"/>
                </a:solidFill>
              </a:rPr>
              <a:t>to </a:t>
            </a:r>
            <a:r>
              <a:rPr lang="en-US" sz="2800" dirty="0" smtClean="0">
                <a:solidFill>
                  <a:srgbClr val="FFFF66"/>
                </a:solidFill>
              </a:rPr>
              <a:t>the East</a:t>
            </a:r>
            <a:endParaRPr lang="en-US" sz="2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7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69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6718" y="5609465"/>
            <a:ext cx="8617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Harvest </a:t>
            </a:r>
            <a:r>
              <a:rPr lang="en-US" sz="2800" dirty="0" smtClean="0">
                <a:solidFill>
                  <a:srgbClr val="FFFF66"/>
                </a:solidFill>
              </a:rPr>
              <a:t>Lane – </a:t>
            </a:r>
          </a:p>
          <a:p>
            <a:r>
              <a:rPr lang="en-US" sz="2800" dirty="0" smtClean="0">
                <a:solidFill>
                  <a:srgbClr val="FFFF66"/>
                </a:solidFill>
              </a:rPr>
              <a:t>Embankment downstream along house lots</a:t>
            </a:r>
            <a:endParaRPr lang="en-US" sz="2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60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633" y="5416062"/>
            <a:ext cx="5741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66"/>
                </a:solidFill>
              </a:rPr>
              <a:t>North end </a:t>
            </a:r>
            <a:r>
              <a:rPr lang="en-US" sz="2800" dirty="0" smtClean="0">
                <a:solidFill>
                  <a:srgbClr val="FFFF66"/>
                </a:solidFill>
              </a:rPr>
              <a:t>Holly Lane </a:t>
            </a:r>
            <a:r>
              <a:rPr lang="en-US" sz="2800" dirty="0">
                <a:solidFill>
                  <a:srgbClr val="FFFF66"/>
                </a:solidFill>
              </a:rPr>
              <a:t>– </a:t>
            </a:r>
            <a:endParaRPr lang="en-US" sz="2800" dirty="0" smtClean="0">
              <a:solidFill>
                <a:srgbClr val="FFFF66"/>
              </a:solidFill>
            </a:endParaRPr>
          </a:p>
          <a:p>
            <a:r>
              <a:rPr lang="en-US" sz="2800" dirty="0" smtClean="0">
                <a:solidFill>
                  <a:srgbClr val="FFFF66"/>
                </a:solidFill>
              </a:rPr>
              <a:t>Embankment </a:t>
            </a:r>
            <a:r>
              <a:rPr lang="en-US" sz="2800" dirty="0">
                <a:solidFill>
                  <a:srgbClr val="FFFF66"/>
                </a:solidFill>
              </a:rPr>
              <a:t>at the end of the </a:t>
            </a:r>
            <a:r>
              <a:rPr lang="en-US" sz="2800" dirty="0" smtClean="0">
                <a:solidFill>
                  <a:srgbClr val="FFFF66"/>
                </a:solidFill>
              </a:rPr>
              <a:t>street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6528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340</Words>
  <Application>Microsoft Office PowerPoint</Application>
  <PresentationFormat>Widescreen</PresentationFormat>
  <Paragraphs>71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Ditch No. 2149 Melody Lane Storm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Fulton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Ditch No. 2149 Melody Lane Storm</dc:title>
  <dc:creator>Rod Creager</dc:creator>
  <cp:lastModifiedBy>Rod Creager</cp:lastModifiedBy>
  <cp:revision>5</cp:revision>
  <dcterms:created xsi:type="dcterms:W3CDTF">2022-11-21T13:24:30Z</dcterms:created>
  <dcterms:modified xsi:type="dcterms:W3CDTF">2022-11-21T17:21:51Z</dcterms:modified>
</cp:coreProperties>
</file>